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6"/>
    <p:sldMasterId id="2147483682" r:id="rId37"/>
    <p:sldMasterId id="2147483694" r:id="rId38"/>
    <p:sldMasterId id="2147483706" r:id="rId39"/>
    <p:sldMasterId id="2147483718" r:id="rId40"/>
    <p:sldMasterId id="2147483731" r:id="rId41"/>
  </p:sldMasterIdLst>
  <p:notesMasterIdLst>
    <p:notesMasterId r:id="rId99"/>
  </p:notesMasterIdLst>
  <p:sldIdLst>
    <p:sldId id="256" r:id="rId42"/>
    <p:sldId id="257" r:id="rId43"/>
    <p:sldId id="259" r:id="rId44"/>
    <p:sldId id="769" r:id="rId45"/>
    <p:sldId id="770" r:id="rId46"/>
    <p:sldId id="789" r:id="rId47"/>
    <p:sldId id="772" r:id="rId48"/>
    <p:sldId id="773" r:id="rId49"/>
    <p:sldId id="774" r:id="rId50"/>
    <p:sldId id="775" r:id="rId51"/>
    <p:sldId id="771" r:id="rId52"/>
    <p:sldId id="266" r:id="rId53"/>
    <p:sldId id="762" r:id="rId54"/>
    <p:sldId id="312" r:id="rId55"/>
    <p:sldId id="313" r:id="rId56"/>
    <p:sldId id="314" r:id="rId57"/>
    <p:sldId id="315" r:id="rId58"/>
    <p:sldId id="759" r:id="rId59"/>
    <p:sldId id="761" r:id="rId60"/>
    <p:sldId id="760" r:id="rId61"/>
    <p:sldId id="429" r:id="rId62"/>
    <p:sldId id="791" r:id="rId63"/>
    <p:sldId id="723" r:id="rId64"/>
    <p:sldId id="776" r:id="rId65"/>
    <p:sldId id="777" r:id="rId66"/>
    <p:sldId id="778" r:id="rId67"/>
    <p:sldId id="779" r:id="rId68"/>
    <p:sldId id="780" r:id="rId69"/>
    <p:sldId id="260" r:id="rId70"/>
    <p:sldId id="295" r:id="rId71"/>
    <p:sldId id="296" r:id="rId72"/>
    <p:sldId id="297" r:id="rId73"/>
    <p:sldId id="298" r:id="rId74"/>
    <p:sldId id="788" r:id="rId75"/>
    <p:sldId id="299" r:id="rId76"/>
    <p:sldId id="300" r:id="rId77"/>
    <p:sldId id="307" r:id="rId78"/>
    <p:sldId id="308" r:id="rId79"/>
    <p:sldId id="267" r:id="rId80"/>
    <p:sldId id="790" r:id="rId81"/>
    <p:sldId id="706" r:id="rId82"/>
    <p:sldId id="765" r:id="rId83"/>
    <p:sldId id="766" r:id="rId84"/>
    <p:sldId id="767" r:id="rId85"/>
    <p:sldId id="335" r:id="rId86"/>
    <p:sldId id="336" r:id="rId87"/>
    <p:sldId id="337" r:id="rId88"/>
    <p:sldId id="338" r:id="rId89"/>
    <p:sldId id="764" r:id="rId90"/>
    <p:sldId id="768" r:id="rId91"/>
    <p:sldId id="784" r:id="rId92"/>
    <p:sldId id="785" r:id="rId93"/>
    <p:sldId id="786" r:id="rId94"/>
    <p:sldId id="787" r:id="rId95"/>
    <p:sldId id="782" r:id="rId96"/>
    <p:sldId id="262" r:id="rId97"/>
    <p:sldId id="443" r:id="rId98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19" autoAdjust="0"/>
  </p:normalViewPr>
  <p:slideViewPr>
    <p:cSldViewPr snapToGrid="0">
      <p:cViewPr varScale="1">
        <p:scale>
          <a:sx n="52" d="100"/>
          <a:sy n="52" d="100"/>
        </p:scale>
        <p:origin x="7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.xml"/><Relationship Id="rId47" Type="http://schemas.openxmlformats.org/officeDocument/2006/relationships/slide" Target="slides/slide6.xml"/><Relationship Id="rId63" Type="http://schemas.openxmlformats.org/officeDocument/2006/relationships/slide" Target="slides/slide22.xml"/><Relationship Id="rId68" Type="http://schemas.openxmlformats.org/officeDocument/2006/relationships/slide" Target="slides/slide27.xml"/><Relationship Id="rId84" Type="http://schemas.openxmlformats.org/officeDocument/2006/relationships/slide" Target="slides/slide43.xml"/><Relationship Id="rId89" Type="http://schemas.openxmlformats.org/officeDocument/2006/relationships/slide" Target="slides/slide48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slideMaster" Target="slideMasters/slideMaster2.xml"/><Relationship Id="rId53" Type="http://schemas.openxmlformats.org/officeDocument/2006/relationships/slide" Target="slides/slide12.xml"/><Relationship Id="rId58" Type="http://schemas.openxmlformats.org/officeDocument/2006/relationships/slide" Target="slides/slide17.xml"/><Relationship Id="rId74" Type="http://schemas.openxmlformats.org/officeDocument/2006/relationships/slide" Target="slides/slide33.xml"/><Relationship Id="rId79" Type="http://schemas.openxmlformats.org/officeDocument/2006/relationships/slide" Target="slides/slide38.xml"/><Relationship Id="rId102" Type="http://schemas.openxmlformats.org/officeDocument/2006/relationships/theme" Target="theme/theme1.xml"/><Relationship Id="rId5" Type="http://schemas.openxmlformats.org/officeDocument/2006/relationships/customXml" Target="../customXml/item5.xml"/><Relationship Id="rId90" Type="http://schemas.openxmlformats.org/officeDocument/2006/relationships/slide" Target="slides/slide49.xml"/><Relationship Id="rId95" Type="http://schemas.openxmlformats.org/officeDocument/2006/relationships/slide" Target="slides/slide5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slide" Target="slides/slide2.xml"/><Relationship Id="rId48" Type="http://schemas.openxmlformats.org/officeDocument/2006/relationships/slide" Target="slides/slide7.xml"/><Relationship Id="rId64" Type="http://schemas.openxmlformats.org/officeDocument/2006/relationships/slide" Target="slides/slide23.xml"/><Relationship Id="rId69" Type="http://schemas.openxmlformats.org/officeDocument/2006/relationships/slide" Target="slides/slide28.xml"/><Relationship Id="rId80" Type="http://schemas.openxmlformats.org/officeDocument/2006/relationships/slide" Target="slides/slide39.xml"/><Relationship Id="rId85" Type="http://schemas.openxmlformats.org/officeDocument/2006/relationships/slide" Target="slides/slide44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Master" Target="slideMasters/slideMaster3.xml"/><Relationship Id="rId46" Type="http://schemas.openxmlformats.org/officeDocument/2006/relationships/slide" Target="slides/slide5.xml"/><Relationship Id="rId59" Type="http://schemas.openxmlformats.org/officeDocument/2006/relationships/slide" Target="slides/slide18.xml"/><Relationship Id="rId67" Type="http://schemas.openxmlformats.org/officeDocument/2006/relationships/slide" Target="slides/slide26.xml"/><Relationship Id="rId103" Type="http://schemas.openxmlformats.org/officeDocument/2006/relationships/tableStyles" Target="tableStyles.xml"/><Relationship Id="rId20" Type="http://schemas.openxmlformats.org/officeDocument/2006/relationships/customXml" Target="../customXml/item20.xml"/><Relationship Id="rId41" Type="http://schemas.openxmlformats.org/officeDocument/2006/relationships/slideMaster" Target="slideMasters/slideMaster6.xml"/><Relationship Id="rId54" Type="http://schemas.openxmlformats.org/officeDocument/2006/relationships/slide" Target="slides/slide13.xml"/><Relationship Id="rId62" Type="http://schemas.openxmlformats.org/officeDocument/2006/relationships/slide" Target="slides/slide21.xml"/><Relationship Id="rId70" Type="http://schemas.openxmlformats.org/officeDocument/2006/relationships/slide" Target="slides/slide29.xml"/><Relationship Id="rId75" Type="http://schemas.openxmlformats.org/officeDocument/2006/relationships/slide" Target="slides/slide34.xml"/><Relationship Id="rId83" Type="http://schemas.openxmlformats.org/officeDocument/2006/relationships/slide" Target="slides/slide42.xml"/><Relationship Id="rId88" Type="http://schemas.openxmlformats.org/officeDocument/2006/relationships/slide" Target="slides/slide47.xml"/><Relationship Id="rId91" Type="http://schemas.openxmlformats.org/officeDocument/2006/relationships/slide" Target="slides/slide50.xml"/><Relationship Id="rId96" Type="http://schemas.openxmlformats.org/officeDocument/2006/relationships/slide" Target="slides/slide55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Master" Target="slideMasters/slideMaster1.xml"/><Relationship Id="rId49" Type="http://schemas.openxmlformats.org/officeDocument/2006/relationships/slide" Target="slides/slide8.xml"/><Relationship Id="rId57" Type="http://schemas.openxmlformats.org/officeDocument/2006/relationships/slide" Target="slides/slide16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" Target="slides/slide3.xml"/><Relationship Id="rId52" Type="http://schemas.openxmlformats.org/officeDocument/2006/relationships/slide" Target="slides/slide11.xml"/><Relationship Id="rId60" Type="http://schemas.openxmlformats.org/officeDocument/2006/relationships/slide" Target="slides/slide19.xml"/><Relationship Id="rId65" Type="http://schemas.openxmlformats.org/officeDocument/2006/relationships/slide" Target="slides/slide24.xml"/><Relationship Id="rId73" Type="http://schemas.openxmlformats.org/officeDocument/2006/relationships/slide" Target="slides/slide32.xml"/><Relationship Id="rId78" Type="http://schemas.openxmlformats.org/officeDocument/2006/relationships/slide" Target="slides/slide37.xml"/><Relationship Id="rId81" Type="http://schemas.openxmlformats.org/officeDocument/2006/relationships/slide" Target="slides/slide40.xml"/><Relationship Id="rId86" Type="http://schemas.openxmlformats.org/officeDocument/2006/relationships/slide" Target="slides/slide45.xml"/><Relationship Id="rId94" Type="http://schemas.openxmlformats.org/officeDocument/2006/relationships/slide" Target="slides/slide5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Master" Target="slideMasters/slideMaster4.xml"/><Relationship Id="rId34" Type="http://schemas.openxmlformats.org/officeDocument/2006/relationships/customXml" Target="../customXml/item34.xml"/><Relationship Id="rId50" Type="http://schemas.openxmlformats.org/officeDocument/2006/relationships/slide" Target="slides/slide9.xml"/><Relationship Id="rId55" Type="http://schemas.openxmlformats.org/officeDocument/2006/relationships/slide" Target="slides/slide14.xml"/><Relationship Id="rId76" Type="http://schemas.openxmlformats.org/officeDocument/2006/relationships/slide" Target="slides/slide35.xml"/><Relationship Id="rId97" Type="http://schemas.openxmlformats.org/officeDocument/2006/relationships/slide" Target="slides/slide56.xml"/><Relationship Id="rId7" Type="http://schemas.openxmlformats.org/officeDocument/2006/relationships/customXml" Target="../customXml/item7.xml"/><Relationship Id="rId71" Type="http://schemas.openxmlformats.org/officeDocument/2006/relationships/slide" Target="slides/slide30.xml"/><Relationship Id="rId92" Type="http://schemas.openxmlformats.org/officeDocument/2006/relationships/slide" Target="slides/slide51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slideMaster" Target="slideMasters/slideMaster5.xml"/><Relationship Id="rId45" Type="http://schemas.openxmlformats.org/officeDocument/2006/relationships/slide" Target="slides/slide4.xml"/><Relationship Id="rId66" Type="http://schemas.openxmlformats.org/officeDocument/2006/relationships/slide" Target="slides/slide25.xml"/><Relationship Id="rId87" Type="http://schemas.openxmlformats.org/officeDocument/2006/relationships/slide" Target="slides/slide46.xml"/><Relationship Id="rId61" Type="http://schemas.openxmlformats.org/officeDocument/2006/relationships/slide" Target="slides/slide20.xml"/><Relationship Id="rId82" Type="http://schemas.openxmlformats.org/officeDocument/2006/relationships/slide" Target="slides/slide4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slide" Target="slides/slide15.xml"/><Relationship Id="rId77" Type="http://schemas.openxmlformats.org/officeDocument/2006/relationships/slide" Target="slides/slide36.xml"/><Relationship Id="rId100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10.xml"/><Relationship Id="rId72" Type="http://schemas.openxmlformats.org/officeDocument/2006/relationships/slide" Target="slides/slide31.xml"/><Relationship Id="rId93" Type="http://schemas.openxmlformats.org/officeDocument/2006/relationships/slide" Target="slides/slide52.xml"/><Relationship Id="rId98" Type="http://schemas.openxmlformats.org/officeDocument/2006/relationships/slide" Target="slides/slide5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1CA95-EB63-48F4-B0FA-5091324CBC0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D4BF6-0913-4570-9E69-6BFCF18558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9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of </a:t>
            </a:r>
            <a:r>
              <a:rPr lang="en-US" dirty="0" err="1"/>
              <a:t>biloma</a:t>
            </a:r>
            <a:r>
              <a:rPr lang="en-US" dirty="0"/>
              <a:t>, cholangitis </a:t>
            </a:r>
            <a:r>
              <a:rPr lang="en-US" dirty="0" err="1"/>
              <a:t>lenta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D4BF6-0913-4570-9E69-6BFCF18558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adults!!! Patient and graft survival better; less ACR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D4BF6-0913-4570-9E69-6BFCF18558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D4BF6-0913-4570-9E69-6BFCF18558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5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9.xml"/><Relationship Id="rId7" Type="http://schemas.openxmlformats.org/officeDocument/2006/relationships/image" Target="../media/image4.png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28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6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5.xml"/><Relationship Id="rId7" Type="http://schemas.openxmlformats.org/officeDocument/2006/relationships/image" Target="../media/image4.png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2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6.xml"/><Relationship Id="rId1" Type="http://schemas.openxmlformats.org/officeDocument/2006/relationships/customXml" Target="../../customXml/item29.xml"/><Relationship Id="rId4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6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33.xml"/><Relationship Id="rId1" Type="http://schemas.openxmlformats.org/officeDocument/2006/relationships/customXml" Target="../../customXml/item2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6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7.xml"/><Relationship Id="rId1" Type="http://schemas.openxmlformats.org/officeDocument/2006/relationships/customXml" Target="../../customXml/item34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2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1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3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32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0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9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78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04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6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95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29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13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6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914378" indent="0" algn="ctr">
              <a:buNone/>
              <a:defRPr/>
            </a:lvl2pPr>
            <a:lvl3pPr marL="1828755" indent="0" algn="ctr">
              <a:buNone/>
              <a:defRPr/>
            </a:lvl3pPr>
            <a:lvl4pPr marL="2743131" indent="0" algn="ctr">
              <a:buNone/>
              <a:defRPr/>
            </a:lvl4pPr>
            <a:lvl5pPr marL="3657509" indent="0" algn="ctr">
              <a:buNone/>
              <a:defRPr/>
            </a:lvl5pPr>
            <a:lvl6pPr marL="4571886" indent="0" algn="ctr">
              <a:buNone/>
              <a:defRPr/>
            </a:lvl6pPr>
            <a:lvl7pPr marL="5486264" indent="0" algn="ctr">
              <a:buNone/>
              <a:defRPr/>
            </a:lvl7pPr>
            <a:lvl8pPr marL="6400640" indent="0" algn="ctr">
              <a:buNone/>
              <a:defRPr/>
            </a:lvl8pPr>
            <a:lvl9pPr marL="73150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5447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81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79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50"/>
            </a:lvl1pPr>
            <a:lvl2pPr marL="914378" indent="0">
              <a:buNone/>
              <a:defRPr sz="3600"/>
            </a:lvl2pPr>
            <a:lvl3pPr marL="1828755" indent="0">
              <a:buNone/>
              <a:defRPr sz="3150"/>
            </a:lvl3pPr>
            <a:lvl4pPr marL="2743131" indent="0">
              <a:buNone/>
              <a:defRPr sz="2850"/>
            </a:lvl4pPr>
            <a:lvl5pPr marL="3657509" indent="0">
              <a:buNone/>
              <a:defRPr sz="2850"/>
            </a:lvl5pPr>
            <a:lvl6pPr marL="4571886" indent="0">
              <a:buNone/>
              <a:defRPr sz="2850"/>
            </a:lvl6pPr>
            <a:lvl7pPr marL="5486264" indent="0">
              <a:buNone/>
              <a:defRPr sz="2850"/>
            </a:lvl7pPr>
            <a:lvl8pPr marL="6400640" indent="0">
              <a:buNone/>
              <a:defRPr sz="2850"/>
            </a:lvl8pPr>
            <a:lvl9pPr marL="7315017" indent="0">
              <a:buNone/>
              <a:defRPr sz="2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9919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550"/>
            </a:lvl1pPr>
            <a:lvl2pPr>
              <a:defRPr sz="4800"/>
            </a:lvl2pPr>
            <a:lvl3pPr>
              <a:defRPr sz="405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550"/>
            </a:lvl1pPr>
            <a:lvl2pPr>
              <a:defRPr sz="4800"/>
            </a:lvl2pPr>
            <a:lvl3pPr>
              <a:defRPr sz="405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7992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50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150" b="1"/>
            </a:lvl4pPr>
            <a:lvl5pPr marL="3657509" indent="0">
              <a:buNone/>
              <a:defRPr sz="3150" b="1"/>
            </a:lvl5pPr>
            <a:lvl6pPr marL="4571886" indent="0">
              <a:buNone/>
              <a:defRPr sz="3150" b="1"/>
            </a:lvl6pPr>
            <a:lvl7pPr marL="5486264" indent="0">
              <a:buNone/>
              <a:defRPr sz="3150" b="1"/>
            </a:lvl7pPr>
            <a:lvl8pPr marL="6400640" indent="0">
              <a:buNone/>
              <a:defRPr sz="3150" b="1"/>
            </a:lvl8pPr>
            <a:lvl9pPr marL="7315017" indent="0">
              <a:buNone/>
              <a:defRPr sz="31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50"/>
            </a:lvl2pPr>
            <a:lvl3pPr>
              <a:defRPr sz="360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50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150" b="1"/>
            </a:lvl4pPr>
            <a:lvl5pPr marL="3657509" indent="0">
              <a:buNone/>
              <a:defRPr sz="3150" b="1"/>
            </a:lvl5pPr>
            <a:lvl6pPr marL="4571886" indent="0">
              <a:buNone/>
              <a:defRPr sz="3150" b="1"/>
            </a:lvl6pPr>
            <a:lvl7pPr marL="5486264" indent="0">
              <a:buNone/>
              <a:defRPr sz="3150" b="1"/>
            </a:lvl7pPr>
            <a:lvl8pPr marL="6400640" indent="0">
              <a:buNone/>
              <a:defRPr sz="3150" b="1"/>
            </a:lvl8pPr>
            <a:lvl9pPr marL="7315017" indent="0">
              <a:buNone/>
              <a:defRPr sz="31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50"/>
            </a:lvl2pPr>
            <a:lvl3pPr>
              <a:defRPr sz="360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7160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9654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18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50"/>
            </a:lvl1pPr>
            <a:lvl2pPr>
              <a:defRPr sz="5550"/>
            </a:lvl2pPr>
            <a:lvl3pPr>
              <a:defRPr sz="4800"/>
            </a:lvl3pPr>
            <a:lvl4pPr>
              <a:defRPr sz="4050"/>
            </a:lvl4pPr>
            <a:lvl5pPr>
              <a:defRPr sz="4050"/>
            </a:lvl5pPr>
            <a:lvl6pPr>
              <a:defRPr sz="4050"/>
            </a:lvl6pPr>
            <a:lvl7pPr>
              <a:defRPr sz="4050"/>
            </a:lvl7pPr>
            <a:lvl8pPr>
              <a:defRPr sz="4050"/>
            </a:lvl8pPr>
            <a:lvl9pPr>
              <a:defRPr sz="4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50"/>
            </a:lvl1pPr>
            <a:lvl2pPr marL="914378" indent="0">
              <a:buNone/>
              <a:defRPr sz="2400"/>
            </a:lvl2pPr>
            <a:lvl3pPr marL="1828755" indent="0">
              <a:buNone/>
              <a:defRPr sz="195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605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50"/>
            </a:lvl1pPr>
            <a:lvl2pPr marL="914378" indent="0">
              <a:buNone/>
              <a:defRPr sz="5550"/>
            </a:lvl2pPr>
            <a:lvl3pPr marL="1828755" indent="0">
              <a:buNone/>
              <a:defRPr sz="4800"/>
            </a:lvl3pPr>
            <a:lvl4pPr marL="2743131" indent="0">
              <a:buNone/>
              <a:defRPr sz="4050"/>
            </a:lvl4pPr>
            <a:lvl5pPr marL="3657509" indent="0">
              <a:buNone/>
              <a:defRPr sz="4050"/>
            </a:lvl5pPr>
            <a:lvl6pPr marL="4571886" indent="0">
              <a:buNone/>
              <a:defRPr sz="4050"/>
            </a:lvl6pPr>
            <a:lvl7pPr marL="5486264" indent="0">
              <a:buNone/>
              <a:defRPr sz="4050"/>
            </a:lvl7pPr>
            <a:lvl8pPr marL="6400640" indent="0">
              <a:buNone/>
              <a:defRPr sz="4050"/>
            </a:lvl8pPr>
            <a:lvl9pPr marL="7315017" indent="0">
              <a:buNone/>
              <a:defRPr sz="40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50"/>
            </a:lvl1pPr>
            <a:lvl2pPr marL="914378" indent="0">
              <a:buNone/>
              <a:defRPr sz="2400"/>
            </a:lvl2pPr>
            <a:lvl3pPr marL="1828755" indent="0">
              <a:buNone/>
              <a:defRPr sz="195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0677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200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16000" y="411959"/>
            <a:ext cx="45720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11959"/>
            <a:ext cx="134112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583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E2AB-E220-1A4B-9329-34015EBB7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83545"/>
            <a:ext cx="18288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F2CFAD-4C6F-2A4E-9DFB-60B5A9870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950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61A8-7368-B84A-B080-05416E5F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B128-92C7-9441-AE11-CBF3AB294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092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61A8-7368-B84A-B080-05416E5F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2540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B128-92C7-9441-AE11-CBF3AB294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6808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5EED8-D2B7-8E43-84CF-4CEEB3C7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3142511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42E4F-FDDB-8C42-BE3F-9ED6AE76F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957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F8C2-276B-9D4C-B882-E883E081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DBDBC-59B1-1D46-8560-573FCD259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C4B36-D305-CF4E-8AC6-0FD88788E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209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1C6-D5C3-A046-855E-8320E7B1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1633-6049-AE4D-97AC-21E9FB874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ADF45-9783-9C4E-9A8A-8E8A1AC19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EAE77-593A-8449-9A4E-9486D10A1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20DDF7-AB80-274B-B94F-F4208C6ED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956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CD90-C39A-584F-8952-3D209196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397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CD90-C39A-584F-8952-3D209196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302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315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34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83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03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15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74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2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86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95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31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5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69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17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6AC-FDF6-408A-AE7A-6C4A0A4C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14400"/>
            <a:ext cx="153924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1861ED-F53B-4707-B249-5E51ED3BF5E8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1524000" y="3543300"/>
            <a:ext cx="155448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97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3933131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2379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8951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9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45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404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769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714317" y="2730717"/>
            <a:ext cx="16859369" cy="6699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935089" y="498984"/>
            <a:ext cx="13144592" cy="1728192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435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61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89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7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8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7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FA0C2-5F05-904F-ADC4-96948F38B4BD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33816-C15C-7041-B5B8-1D932F5CD4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5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6858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685800" rtl="0" eaLnBrk="1" latinLnBrk="0" hangingPunct="1">
        <a:spcBef>
          <a:spcPct val="20000"/>
        </a:spcBef>
        <a:buFont typeface="Arial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12751"/>
            <a:ext cx="18288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1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	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5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50" b="1">
          <a:solidFill>
            <a:srgbClr val="FFFF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50" b="1">
          <a:solidFill>
            <a:srgbClr val="FFFF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50" b="1">
          <a:solidFill>
            <a:srgbClr val="FFFF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50" b="1">
          <a:solidFill>
            <a:srgbClr val="FFFF99"/>
          </a:solidFill>
          <a:latin typeface="Tahoma" pitchFamily="34" charset="0"/>
        </a:defRPr>
      </a:lvl5pPr>
      <a:lvl6pPr marL="914378" algn="ctr" rtl="0" fontAlgn="base">
        <a:spcBef>
          <a:spcPct val="0"/>
        </a:spcBef>
        <a:spcAft>
          <a:spcPct val="0"/>
        </a:spcAft>
        <a:defRPr sz="8850" b="1">
          <a:solidFill>
            <a:srgbClr val="FFFF99"/>
          </a:solidFill>
          <a:latin typeface="Tahoma" pitchFamily="34" charset="0"/>
        </a:defRPr>
      </a:lvl6pPr>
      <a:lvl7pPr marL="1828755" algn="ctr" rtl="0" fontAlgn="base">
        <a:spcBef>
          <a:spcPct val="0"/>
        </a:spcBef>
        <a:spcAft>
          <a:spcPct val="0"/>
        </a:spcAft>
        <a:defRPr sz="8850" b="1">
          <a:solidFill>
            <a:srgbClr val="FFFF99"/>
          </a:solidFill>
          <a:latin typeface="Tahoma" pitchFamily="34" charset="0"/>
        </a:defRPr>
      </a:lvl7pPr>
      <a:lvl8pPr marL="2743131" algn="ctr" rtl="0" fontAlgn="base">
        <a:spcBef>
          <a:spcPct val="0"/>
        </a:spcBef>
        <a:spcAft>
          <a:spcPct val="0"/>
        </a:spcAft>
        <a:defRPr sz="8850" b="1">
          <a:solidFill>
            <a:srgbClr val="FFFF99"/>
          </a:solidFill>
          <a:latin typeface="Tahoma" pitchFamily="34" charset="0"/>
        </a:defRPr>
      </a:lvl8pPr>
      <a:lvl9pPr marL="3657509" algn="ctr" rtl="0" fontAlgn="base">
        <a:spcBef>
          <a:spcPct val="0"/>
        </a:spcBef>
        <a:spcAft>
          <a:spcPct val="0"/>
        </a:spcAft>
        <a:defRPr sz="8850" b="1">
          <a:solidFill>
            <a:srgbClr val="FFFF99"/>
          </a:solidFill>
          <a:latin typeface="Tahoma" pitchFamily="34" charset="0"/>
        </a:defRPr>
      </a:lvl9pPr>
    </p:titleStyle>
    <p:bodyStyle>
      <a:lvl1pPr marL="1219170" indent="-121917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Arial" pitchFamily="34" charset="0"/>
        <a:buChar char="•"/>
        <a:defRPr sz="6450" b="1">
          <a:solidFill>
            <a:schemeClr val="bg1"/>
          </a:solidFill>
          <a:latin typeface="+mn-lt"/>
          <a:ea typeface="+mn-ea"/>
          <a:cs typeface="+mn-cs"/>
        </a:defRPr>
      </a:lvl1pPr>
      <a:lvl2pPr marL="1981151" indent="-106677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5550" b="1">
          <a:solidFill>
            <a:schemeClr val="bg1"/>
          </a:solidFill>
          <a:latin typeface="+mn-lt"/>
        </a:defRPr>
      </a:lvl2pPr>
      <a:lvl3pPr marL="2743131" indent="-914378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•"/>
        <a:defRPr sz="4800" b="1">
          <a:solidFill>
            <a:schemeClr val="bg1"/>
          </a:solidFill>
          <a:latin typeface="+mn-lt"/>
        </a:defRPr>
      </a:lvl3pPr>
      <a:lvl4pPr marL="3505113" indent="-761981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4050" b="1">
          <a:solidFill>
            <a:schemeClr val="bg1"/>
          </a:solidFill>
          <a:latin typeface="+mn-lt"/>
        </a:defRPr>
      </a:lvl4pPr>
      <a:lvl5pPr marL="4419489" indent="-761981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»"/>
        <a:defRPr sz="4050" b="1">
          <a:solidFill>
            <a:schemeClr val="bg1"/>
          </a:solidFill>
          <a:latin typeface="+mn-lt"/>
        </a:defRPr>
      </a:lvl5pPr>
      <a:lvl6pPr marL="5333867" indent="-761981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50" b="1">
          <a:solidFill>
            <a:schemeClr val="bg1"/>
          </a:solidFill>
          <a:latin typeface="+mn-lt"/>
        </a:defRPr>
      </a:lvl6pPr>
      <a:lvl7pPr marL="6248244" indent="-761981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50" b="1">
          <a:solidFill>
            <a:schemeClr val="bg1"/>
          </a:solidFill>
          <a:latin typeface="+mn-lt"/>
        </a:defRPr>
      </a:lvl7pPr>
      <a:lvl8pPr marL="7162622" indent="-761981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50" b="1">
          <a:solidFill>
            <a:schemeClr val="bg1"/>
          </a:solidFill>
          <a:latin typeface="+mn-lt"/>
        </a:defRPr>
      </a:lvl8pPr>
      <a:lvl9pPr marL="8076998" indent="-761981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405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29D3A6-A0FB-3341-8DA4-1D25821F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3430"/>
            <a:ext cx="182880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117DD-8803-114D-9223-C1B9E9F14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6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6600" b="1" i="0" kern="1200">
          <a:solidFill>
            <a:srgbClr val="A0514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Clr>
          <a:srgbClr val="0070C0"/>
        </a:buClr>
        <a:buSzPct val="124000"/>
        <a:buFont typeface="Arial" panose="020B0604020202020204" pitchFamily="34" charset="0"/>
        <a:buChar char="•"/>
        <a:defRPr sz="4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0070C0"/>
        </a:buClr>
        <a:buSzPct val="124000"/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0070C0"/>
        </a:buClr>
        <a:buSzPct val="124000"/>
        <a:buFont typeface="Arial" panose="020B0604020202020204" pitchFamily="34" charset="0"/>
        <a:buChar char="•"/>
        <a:defRPr sz="3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0070C0"/>
        </a:buClr>
        <a:buSzPct val="124000"/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0070C0"/>
        </a:buClr>
        <a:buSzPct val="124000"/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3B9CF-6605-460B-ABEF-937D9B45702B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A9D37-BF12-4D53-882F-2B6660A2584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6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4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5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emf"/><Relationship Id="rId4" Type="http://schemas.openxmlformats.org/officeDocument/2006/relationships/image" Target="../media/image7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emf"/><Relationship Id="rId4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1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102.emf"/><Relationship Id="rId5" Type="http://schemas.openxmlformats.org/officeDocument/2006/relationships/image" Target="../media/image103.emf"/><Relationship Id="rId4" Type="http://schemas.openxmlformats.org/officeDocument/2006/relationships/image" Target="../media/image10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573044"/>
            <a:ext cx="14682604" cy="1525982"/>
          </a:xfrm>
        </p:spPr>
        <p:txBody>
          <a:bodyPr/>
          <a:lstStyle/>
          <a:p>
            <a:r>
              <a:rPr lang="pt-BR" sz="6000" dirty="0"/>
              <a:t>Inovações em transplante de fígado – O impacto para o patologista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John Hart, MD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Universidade de Chicago, EUA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9984-DD0A-4780-BFF8-F25E970643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B7A4A-7202-4644-8681-04BE7CDF02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874948-B096-441E-9D6A-3D55CADD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5243"/>
            <a:ext cx="18288000" cy="4086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6789B1-A7B4-4479-B906-D18C32B1C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535" y="1768588"/>
            <a:ext cx="5575610" cy="490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CB8E15-078F-4711-974D-26AA63C16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22587"/>
            <a:ext cx="18288000" cy="58118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2E2E7D-957A-4974-B1C2-D38903FF2831}"/>
              </a:ext>
            </a:extLst>
          </p:cNvPr>
          <p:cNvCxnSpPr/>
          <p:nvPr/>
        </p:nvCxnSpPr>
        <p:spPr>
          <a:xfrm>
            <a:off x="13916722" y="825190"/>
            <a:ext cx="32561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8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99FD-A30E-4108-905A-BB72BEF51B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A04E3-F4A9-407C-8B94-B38C6AAAC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3770"/>
            <a:ext cx="10789920" cy="8103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7BEFA-4B02-4954-A56C-3D11E2AB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42078" y="1347842"/>
            <a:ext cx="10193764" cy="7498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369D9-D9B9-4E41-A587-10A1B2E53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23"/>
            <a:ext cx="10789920" cy="2138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63A10-5F2F-4324-ACF6-FC9BF5D83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2965"/>
            <a:ext cx="5263376" cy="5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2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2BB05-F43A-44E9-89E5-8B116662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20034"/>
            <a:ext cx="18288000" cy="382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5BF1A1-00D0-4B30-80A5-87DF8C8F7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769888"/>
            <a:ext cx="8989255" cy="5950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8B09CD-EC26-429A-B358-FABE0671C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255" y="3840766"/>
            <a:ext cx="9336845" cy="5879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5E351-F76E-4B8C-A8A0-8F610CC725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0310" y="2350436"/>
            <a:ext cx="7538224" cy="70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F996-F37E-44C1-9048-0CEDAF07BD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F2705-DF95-49F5-A098-CFF02B62D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D40332-926C-49FF-A77B-41753DCCF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9716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CA473-9DD3-43FD-9668-AD94165F9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703" y="-1"/>
            <a:ext cx="6301296" cy="587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8536AF-EA62-4273-AC21-C83D3FC50DF2}"/>
              </a:ext>
            </a:extLst>
          </p:cNvPr>
          <p:cNvSpPr txBox="1"/>
          <p:nvPr/>
        </p:nvSpPr>
        <p:spPr>
          <a:xfrm>
            <a:off x="8686800" y="468454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A06CABD-4D79-461C-9039-0B9D82B44728}"/>
              </a:ext>
            </a:extLst>
          </p:cNvPr>
          <p:cNvSpPr/>
          <p:nvPr/>
        </p:nvSpPr>
        <p:spPr>
          <a:xfrm>
            <a:off x="76201" y="6105378"/>
            <a:ext cx="261424" cy="1406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12A05D3-8980-4B08-8C91-EF4FED72C372}"/>
              </a:ext>
            </a:extLst>
          </p:cNvPr>
          <p:cNvSpPr/>
          <p:nvPr/>
        </p:nvSpPr>
        <p:spPr>
          <a:xfrm>
            <a:off x="55098" y="8716099"/>
            <a:ext cx="261424" cy="1406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412B1FA-373A-415A-B528-0B946BDCA281}"/>
              </a:ext>
            </a:extLst>
          </p:cNvPr>
          <p:cNvSpPr/>
          <p:nvPr/>
        </p:nvSpPr>
        <p:spPr>
          <a:xfrm>
            <a:off x="71511" y="6761871"/>
            <a:ext cx="261424" cy="1406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B45EF3E-D086-4861-8263-F0DB1072F25A}"/>
              </a:ext>
            </a:extLst>
          </p:cNvPr>
          <p:cNvSpPr/>
          <p:nvPr/>
        </p:nvSpPr>
        <p:spPr>
          <a:xfrm>
            <a:off x="69166" y="7420701"/>
            <a:ext cx="261424" cy="1406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A001148-B31A-47D6-8ECD-886572F37336}"/>
              </a:ext>
            </a:extLst>
          </p:cNvPr>
          <p:cNvSpPr/>
          <p:nvPr/>
        </p:nvSpPr>
        <p:spPr>
          <a:xfrm>
            <a:off x="73853" y="7720820"/>
            <a:ext cx="261424" cy="14067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68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935" y="524177"/>
            <a:ext cx="12598400" cy="1216131"/>
          </a:xfrm>
        </p:spPr>
        <p:txBody>
          <a:bodyPr/>
          <a:lstStyle/>
          <a:p>
            <a:r>
              <a:rPr lang="en-US" altLang="en-US" sz="6000" dirty="0">
                <a:latin typeface="Calibri" panose="020F0502020204030204" pitchFamily="34" charset="0"/>
              </a:rPr>
              <a:t>Frozen Section Evaluation of HCV Positive Donor Biopsies: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781050" y="3497332"/>
            <a:ext cx="16725900" cy="6265491"/>
          </a:xfrm>
        </p:spPr>
        <p:txBody>
          <a:bodyPr/>
          <a:lstStyle/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Calibri" panose="020F0502020204030204" pitchFamily="34" charset="0"/>
              </a:rPr>
              <a:t>Use standard grading and staging scheme (</a:t>
            </a:r>
            <a:r>
              <a:rPr lang="en-US" altLang="en-US" sz="4400" i="1" dirty="0">
                <a:solidFill>
                  <a:schemeClr val="tx1"/>
                </a:solidFill>
                <a:latin typeface="Calibri" panose="020F0502020204030204" pitchFamily="34" charset="0"/>
              </a:rPr>
              <a:t>e.g.,</a:t>
            </a:r>
            <a:r>
              <a:rPr lang="en-US" altLang="en-US" sz="4400" dirty="0">
                <a:solidFill>
                  <a:schemeClr val="tx1"/>
                </a:solidFill>
                <a:latin typeface="Calibri" panose="020F0502020204030204" pitchFamily="34" charset="0"/>
              </a:rPr>
              <a:t> Batts &amp; Ludwig):</a:t>
            </a:r>
          </a:p>
          <a:p>
            <a:pPr marL="640080" lvl="2" algn="l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400" dirty="0">
                <a:solidFill>
                  <a:schemeClr val="tx1"/>
                </a:solidFill>
                <a:latin typeface="Calibri" panose="020F0502020204030204" pitchFamily="34" charset="0"/>
              </a:rPr>
              <a:t> Degree of necroinflammatory activity</a:t>
            </a:r>
          </a:p>
          <a:p>
            <a:pPr marL="64008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400" dirty="0">
                <a:solidFill>
                  <a:schemeClr val="tx1"/>
                </a:solidFill>
                <a:latin typeface="Calibri" panose="020F0502020204030204" pitchFamily="34" charset="0"/>
              </a:rPr>
              <a:t> Degree of fibrosis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Calibri" panose="020F0502020204030204" pitchFamily="34" charset="0"/>
              </a:rPr>
              <a:t>Stage more important than grade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solidFill>
                  <a:schemeClr val="tx1"/>
                </a:solidFill>
                <a:latin typeface="Calibri" panose="020F0502020204030204" pitchFamily="34" charset="0"/>
              </a:rPr>
              <a:t>Presence of steatosis/steatohepatitis may influence 		suitability of the organ more than the HCV infection</a:t>
            </a:r>
          </a:p>
        </p:txBody>
      </p:sp>
    </p:spTree>
    <p:extLst>
      <p:ext uri="{BB962C8B-B14F-4D97-AF65-F5344CB8AC3E}">
        <p14:creationId xmlns:p14="http://schemas.microsoft.com/office/powerpoint/2010/main" val="1704222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762000" y="2057400"/>
            <a:ext cx="16764000" cy="800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>
              <a:solidFill>
                <a:prstClr val="black"/>
              </a:solidFill>
            </a:endParaRPr>
          </a:p>
        </p:txBody>
      </p:sp>
      <p:pic>
        <p:nvPicPr>
          <p:cNvPr id="96259" name="Picture 5" descr="CH lowes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3293479" y="21434"/>
            <a:ext cx="10626627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r>
              <a:rPr lang="en-US" altLang="en-US" sz="4200" b="1" dirty="0">
                <a:solidFill>
                  <a:prstClr val="black"/>
                </a:solidFill>
              </a:rPr>
              <a:t>Chronic HCV hepatitis – Grade 1, stage 1</a:t>
            </a:r>
          </a:p>
        </p:txBody>
      </p:sp>
    </p:spTree>
    <p:extLst>
      <p:ext uri="{BB962C8B-B14F-4D97-AF65-F5344CB8AC3E}">
        <p14:creationId xmlns:p14="http://schemas.microsoft.com/office/powerpoint/2010/main" val="249860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762000" y="2057400"/>
            <a:ext cx="16764000" cy="800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>
              <a:solidFill>
                <a:prstClr val="black"/>
              </a:solidFill>
            </a:endParaRPr>
          </a:p>
        </p:txBody>
      </p:sp>
      <p:pic>
        <p:nvPicPr>
          <p:cNvPr id="97283" name="Picture 3" descr="CH 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030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M:\Pathology\Dr. Hart\DOCUMENTS\Book Chapters\Amirsis\New folder 2\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0"/>
          <a:stretch/>
        </p:blipFill>
        <p:spPr bwMode="auto">
          <a:xfrm>
            <a:off x="0" y="33339"/>
            <a:ext cx="18288000" cy="1025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1"/>
          <p:cNvSpPr txBox="1">
            <a:spLocks noChangeArrowheads="1"/>
          </p:cNvSpPr>
          <p:nvPr/>
        </p:nvSpPr>
        <p:spPr bwMode="auto">
          <a:xfrm>
            <a:off x="-44244" y="-22428"/>
            <a:ext cx="1828800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1371600">
              <a:spcBef>
                <a:spcPct val="0"/>
              </a:spcBef>
              <a:buClrTx/>
              <a:buNone/>
            </a:pPr>
            <a:r>
              <a:rPr lang="en-US" altLang="en-US" sz="4200" b="0" dirty="0">
                <a:solidFill>
                  <a:prstClr val="black"/>
                </a:solidFill>
              </a:rPr>
              <a:t>Mild non-specific portal inflammation can be ignored</a:t>
            </a:r>
          </a:p>
        </p:txBody>
      </p:sp>
    </p:spTree>
    <p:extLst>
      <p:ext uri="{BB962C8B-B14F-4D97-AF65-F5344CB8AC3E}">
        <p14:creationId xmlns:p14="http://schemas.microsoft.com/office/powerpoint/2010/main" val="42231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4A0F-79D5-44C0-9988-D1731BAE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8C3784-FA25-44DF-83B6-4F68848D5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41817"/>
            <a:ext cx="18288001" cy="3560131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ABE8E5-CBB0-4E85-936B-547A634E4642}"/>
              </a:ext>
            </a:extLst>
          </p:cNvPr>
          <p:cNvSpPr txBox="1">
            <a:spLocks/>
          </p:cNvSpPr>
          <p:nvPr/>
        </p:nvSpPr>
        <p:spPr>
          <a:xfrm>
            <a:off x="914400" y="4073276"/>
            <a:ext cx="16459200" cy="54892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182880" tIns="91440" rIns="182880" bIns="9144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 histologic features of chronic HCV are often still present following 	SVR 	in liver transplant patients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first post-SVR biopsy, grade often goes down, but changes in stage 	are more variable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patients with increases in grade or stage in the first post-SVR biopsy, 	they seem  to eventually regress, but this can take years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25% of patients with multiple post-SVR biopsies progression in grade 	occurred,  and 25% of those have a progression in stage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38D9AB-FCE3-49C3-934A-516DCBE1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910" y="3009901"/>
            <a:ext cx="7590112" cy="4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34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6702-0D8A-47D8-B0D8-F7BAD7C8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BAADFE-77EB-423B-A34C-7C76A31A7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41"/>
          <a:stretch/>
        </p:blipFill>
        <p:spPr>
          <a:xfrm>
            <a:off x="1517241" y="5681696"/>
            <a:ext cx="15165658" cy="450548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E87F9-E807-4FA3-9125-461D294CC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0"/>
            <a:ext cx="15253514" cy="5218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A8214-D943-4394-BF0A-B76AF745C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454" y="9484112"/>
            <a:ext cx="13649092" cy="8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8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Dr Hart não ter conflito de interesse a declarar</a:t>
            </a:r>
          </a:p>
          <a:p>
            <a:pPr>
              <a:lnSpc>
                <a:spcPts val="4000"/>
              </a:lnSpc>
            </a:pPr>
            <a:r>
              <a:rPr lang="pt-BR" sz="3000" dirty="0"/>
              <a:t>Em caso afirmativo, especificar: associação financeira relevante</a:t>
            </a:r>
            <a:br>
              <a:rPr lang="pt-BR" sz="3000" dirty="0"/>
            </a:br>
            <a:r>
              <a:rPr lang="pt-BR" sz="3000" dirty="0"/>
              <a:t>nos últimos 12 meses e que esteja relacionada ao conteúdo da</a:t>
            </a:r>
            <a:br>
              <a:rPr lang="pt-BR" sz="3000" dirty="0"/>
            </a:br>
            <a:r>
              <a:rPr lang="pt-BR" sz="3000" dirty="0"/>
              <a:t>atividade científica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3572"/>
            <a:ext cx="18288000" cy="1714500"/>
          </a:xfrm>
        </p:spPr>
        <p:txBody>
          <a:bodyPr>
            <a:normAutofit/>
          </a:bodyPr>
          <a:lstStyle/>
          <a:p>
            <a:r>
              <a:rPr lang="en-US" dirty="0"/>
              <a:t>Recurrent chronic HCV hepatitis (G1, S1) after SVR</a:t>
            </a:r>
          </a:p>
        </p:txBody>
      </p:sp>
      <p:pic>
        <p:nvPicPr>
          <p:cNvPr id="4" name="Picture 3" descr="HCV SVR G1S1_ S12-11167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" y="1285875"/>
            <a:ext cx="18258264" cy="102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6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3894"/>
            <a:ext cx="18288000" cy="1714500"/>
          </a:xfrm>
        </p:spPr>
        <p:txBody>
          <a:bodyPr>
            <a:normAutofit/>
          </a:bodyPr>
          <a:lstStyle/>
          <a:p>
            <a:r>
              <a:rPr lang="en-US" dirty="0"/>
              <a:t>Recurrent chronic HCV hepatitis (G3, S3) after SVR</a:t>
            </a:r>
          </a:p>
        </p:txBody>
      </p:sp>
      <p:pic>
        <p:nvPicPr>
          <p:cNvPr id="5" name="Picture 4" descr="HCV SVR G3S3_ S04-14569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000843"/>
            <a:ext cx="13716000" cy="7715250"/>
          </a:xfrm>
          <a:prstGeom prst="rect">
            <a:avLst/>
          </a:prstGeom>
        </p:spPr>
      </p:pic>
      <p:pic>
        <p:nvPicPr>
          <p:cNvPr id="4" name="Picture 3" descr="HCV SVR G3S3_ S04-14569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84" y="1370608"/>
            <a:ext cx="11448268" cy="64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1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C9B7C-5E8E-4784-A661-9137D2A532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CEA9C-FD36-4C59-9F46-577AC62D0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F8BF0A-4E31-4E6D-A989-3FA3CD0E1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25496" cy="2921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554DB-038F-4913-95D1-62C8671C7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1621"/>
            <a:ext cx="18288000" cy="7365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C57D3A-998C-4EFE-AFA0-7AFA623F8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6317" y="8345051"/>
            <a:ext cx="7627434" cy="5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31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0406C1-63B4-45F2-998C-DDAE2FE1591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39508" cy="10287000"/>
          </a:xfrm>
        </p:spPr>
      </p:pic>
    </p:spTree>
    <p:extLst>
      <p:ext uri="{BB962C8B-B14F-4D97-AF65-F5344CB8AC3E}">
        <p14:creationId xmlns:p14="http://schemas.microsoft.com/office/powerpoint/2010/main" val="1543853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FB019-0BBC-47BB-AFAB-D218CE12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240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92A4D-6019-44E5-B0E8-F251986D4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667"/>
          <a:stretch/>
        </p:blipFill>
        <p:spPr>
          <a:xfrm>
            <a:off x="8989255" y="2381049"/>
            <a:ext cx="9298746" cy="7905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08A5FD-E4C1-47A2-B2F3-C7777E8BD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501"/>
          <a:stretch/>
        </p:blipFill>
        <p:spPr>
          <a:xfrm>
            <a:off x="0" y="2381049"/>
            <a:ext cx="8989254" cy="790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AD65B-AF94-4222-8387-A5701C977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54" y="4250131"/>
            <a:ext cx="12192000" cy="2838596"/>
          </a:xfrm>
          <a:prstGeom prst="rect">
            <a:avLst/>
          </a:prstGeom>
          <a:ln w="476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6392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3E656-F77C-4327-ABDB-DD8186E34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6006" cy="2988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928B7E-8CCC-4534-B38F-44F85F9D8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8527"/>
            <a:ext cx="18286006" cy="6872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044E9-D30D-4816-8188-3176263F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6149" y="1115122"/>
            <a:ext cx="3781207" cy="4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08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3E656-F77C-4327-ABDB-DD8186E34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2988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78CF44-BADD-427A-A11E-62BE97824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229" y="2988527"/>
            <a:ext cx="9779771" cy="6872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18E40E-334C-4714-8B72-5259276BE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73194"/>
            <a:ext cx="8508229" cy="6288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253B4-2894-47B4-9018-52D723B2DAD3}"/>
              </a:ext>
            </a:extLst>
          </p:cNvPr>
          <p:cNvSpPr txBox="1"/>
          <p:nvPr/>
        </p:nvSpPr>
        <p:spPr>
          <a:xfrm>
            <a:off x="0" y="3024072"/>
            <a:ext cx="85082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median MODEL FOR GRAFT FUNCTION score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9AAD4-B860-4637-986F-686972C34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6149" y="1115122"/>
            <a:ext cx="3781207" cy="4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69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A4A2A-B9CE-4FDA-85F4-83D5D0E2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66048" cy="3235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A707F0-46FB-4841-8C9B-7F20305C2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58916"/>
            <a:ext cx="7990448" cy="7028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7D7E1-3170-443C-AD8F-4F553A6D6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8513" y="1283246"/>
            <a:ext cx="6448689" cy="531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EA9182-D622-46E0-9A17-ADC96B86D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449" y="4787505"/>
            <a:ext cx="10297551" cy="5499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AD7442-658A-4C0A-BD7B-7C2DA53FC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0448" y="3258915"/>
            <a:ext cx="10275599" cy="150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13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A4A2A-B9CE-4FDA-85F4-83D5D0E2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66048" cy="3235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24488-C9AA-452D-8620-B4FDE0B12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5568"/>
            <a:ext cx="8742556" cy="6612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11335-C44E-402E-B4E5-2F9CABC7C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557" y="3235568"/>
            <a:ext cx="9545444" cy="6612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5A5A60-31EC-460D-8FA4-211A61D3F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513" y="1283246"/>
            <a:ext cx="6448689" cy="53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66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Título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18ED3-3DD2-48EA-B20A-6F3CE2A2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44311" cy="3232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2BB133-7967-44CF-A95B-72E1417D7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8486"/>
            <a:ext cx="18287999" cy="7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Expanding the Donor Pool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390321"/>
            <a:ext cx="17468850" cy="6776539"/>
          </a:xfrm>
        </p:spPr>
        <p:txBody>
          <a:bodyPr/>
          <a:lstStyle/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dirty="0"/>
              <a:t>Use of living donors</a:t>
            </a:r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dirty="0"/>
              <a:t>Use of HCV positive donor organs</a:t>
            </a:r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dirty="0"/>
              <a:t>Use of steatotic donor organs</a:t>
            </a:r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dirty="0"/>
              <a:t>Use of donor organs harvested after circulatory death (DCD)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5400" b="0" i="1" u="none" strike="noStrike" kern="1200" cap="none" spc="0" normalizeH="0" baseline="0" noProof="0" dirty="0">
                <a:ln>
                  <a:noFill/>
                </a:ln>
                <a:solidFill>
                  <a:srgbClr val="5657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ABO incompatible donor organs</a:t>
            </a:r>
            <a:endParaRPr lang="pt-BR" sz="5400" dirty="0"/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i="1" dirty="0"/>
              <a:t>Normothermic machine perfusion of donor organs</a:t>
            </a:r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M:\Pathology\Dr. Hart\DOCUMENTS\Book Chapters\Amirsis\New folder 2\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 bwMode="auto">
          <a:xfrm>
            <a:off x="50801" y="-21432"/>
            <a:ext cx="18237200" cy="1030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1"/>
          <p:cNvSpPr txBox="1">
            <a:spLocks noChangeArrowheads="1"/>
          </p:cNvSpPr>
          <p:nvPr/>
        </p:nvSpPr>
        <p:spPr bwMode="auto">
          <a:xfrm>
            <a:off x="1" y="0"/>
            <a:ext cx="18237200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1371600">
              <a:spcBef>
                <a:spcPct val="0"/>
              </a:spcBef>
              <a:buClrTx/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Wedge biopsy with 30% macrovesicular steatosis</a:t>
            </a:r>
          </a:p>
          <a:p>
            <a:pPr algn="ctr" defTabSz="1371600">
              <a:spcBef>
                <a:spcPct val="0"/>
              </a:spcBef>
              <a:buClrTx/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Mild microvesicular steatosis also present (</a:t>
            </a:r>
            <a:r>
              <a:rPr lang="en-US" altLang="en-US" sz="3600" dirty="0">
                <a:solidFill>
                  <a:srgbClr val="000000"/>
                </a:solidFill>
              </a:rPr>
              <a:t>don’t</a:t>
            </a:r>
            <a:r>
              <a:rPr lang="en-US" altLang="en-US" sz="3000" dirty="0">
                <a:solidFill>
                  <a:srgbClr val="000000"/>
                </a:solidFill>
              </a:rPr>
              <a:t> report)</a:t>
            </a:r>
          </a:p>
        </p:txBody>
      </p:sp>
    </p:spTree>
    <p:extLst>
      <p:ext uri="{BB962C8B-B14F-4D97-AF65-F5344CB8AC3E}">
        <p14:creationId xmlns:p14="http://schemas.microsoft.com/office/powerpoint/2010/main" val="4203462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M:\Pathology\Dr. Hart\DOCUMENTS\Book Chapters\Amirsis\New folder 2\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/>
        </p:blipFill>
        <p:spPr bwMode="auto">
          <a:xfrm>
            <a:off x="0" y="-4762"/>
            <a:ext cx="18288000" cy="92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2"/>
          <p:cNvSpPr txBox="1">
            <a:spLocks noChangeArrowheads="1"/>
          </p:cNvSpPr>
          <p:nvPr/>
        </p:nvSpPr>
        <p:spPr bwMode="auto">
          <a:xfrm>
            <a:off x="25400" y="9211538"/>
            <a:ext cx="182372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1371600">
              <a:spcBef>
                <a:spcPct val="0"/>
              </a:spcBef>
              <a:buClrTx/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Permanent section 20% macrovesicular steatosis </a:t>
            </a:r>
            <a:endParaRPr lang="en-US" altLang="en-US" sz="2100" dirty="0">
              <a:solidFill>
                <a:srgbClr val="000000"/>
              </a:solidFill>
            </a:endParaRPr>
          </a:p>
          <a:p>
            <a:pPr algn="ctr" defTabSz="1371600">
              <a:spcBef>
                <a:spcPct val="0"/>
              </a:spcBef>
              <a:buClrTx/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Excellent post-transplant graft function</a:t>
            </a:r>
          </a:p>
        </p:txBody>
      </p:sp>
    </p:spTree>
    <p:extLst>
      <p:ext uri="{BB962C8B-B14F-4D97-AF65-F5344CB8AC3E}">
        <p14:creationId xmlns:p14="http://schemas.microsoft.com/office/powerpoint/2010/main" val="4067603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:\Pathology\Dr. Hart\DOCUMENTS\Book Chapters\Amirsis\New folder 2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214976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Box 1"/>
          <p:cNvSpPr txBox="1">
            <a:spLocks noChangeArrowheads="1"/>
          </p:cNvSpPr>
          <p:nvPr/>
        </p:nvSpPr>
        <p:spPr bwMode="auto">
          <a:xfrm>
            <a:off x="3200400" y="8698708"/>
            <a:ext cx="131064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1371600">
              <a:spcBef>
                <a:spcPct val="0"/>
              </a:spcBef>
              <a:buClrTx/>
              <a:buNone/>
            </a:pPr>
            <a:r>
              <a:rPr lang="en-US" altLang="en-US" sz="3600">
                <a:solidFill>
                  <a:prstClr val="black"/>
                </a:solidFill>
              </a:rPr>
              <a:t> Percent</a:t>
            </a:r>
          </a:p>
          <a:p>
            <a:pPr algn="ctr" defTabSz="1371600">
              <a:spcBef>
                <a:spcPct val="0"/>
              </a:spcBef>
              <a:buClrTx/>
              <a:buNone/>
            </a:pPr>
            <a:r>
              <a:rPr lang="en-US" altLang="en-US" sz="3600">
                <a:solidFill>
                  <a:prstClr val="black"/>
                </a:solidFill>
              </a:rPr>
              <a:t>   Steatosis?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00400" y="8698707"/>
            <a:ext cx="131064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1371600">
              <a:spcBef>
                <a:spcPct val="0"/>
              </a:spcBef>
              <a:buClrTx/>
              <a:buNone/>
            </a:pPr>
            <a:r>
              <a:rPr lang="en-US" altLang="en-US" sz="3600">
                <a:solidFill>
                  <a:prstClr val="black"/>
                </a:solidFill>
              </a:rPr>
              <a:t>40-50% macrovesicular steatosis</a:t>
            </a:r>
          </a:p>
          <a:p>
            <a:pPr algn="ctr" defTabSz="1371600">
              <a:spcBef>
                <a:spcPct val="0"/>
              </a:spcBef>
              <a:buClrTx/>
              <a:buNone/>
            </a:pPr>
            <a:r>
              <a:rPr lang="en-US" altLang="en-US" sz="3600">
                <a:solidFill>
                  <a:prstClr val="black"/>
                </a:solidFill>
              </a:rPr>
              <a:t>Postoperative graft function was excellent</a:t>
            </a:r>
          </a:p>
        </p:txBody>
      </p:sp>
    </p:spTree>
    <p:extLst>
      <p:ext uri="{BB962C8B-B14F-4D97-AF65-F5344CB8AC3E}">
        <p14:creationId xmlns:p14="http://schemas.microsoft.com/office/powerpoint/2010/main" val="2728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762000" y="2057400"/>
            <a:ext cx="16764000" cy="800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>
              <a:solidFill>
                <a:prstClr val="black"/>
              </a:solidFill>
            </a:endParaRPr>
          </a:p>
        </p:txBody>
      </p:sp>
      <p:pic>
        <p:nvPicPr>
          <p:cNvPr id="80899" name="Picture 3" descr="wedge 66% 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0400" y="8698707"/>
            <a:ext cx="131064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371600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prstClr val="black"/>
                </a:solidFill>
              </a:rPr>
              <a:t>50% macrovesicular steatosis</a:t>
            </a:r>
          </a:p>
          <a:p>
            <a:pPr algn="ctr" defTabSz="1371600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prstClr val="black"/>
                </a:solidFill>
              </a:rPr>
              <a:t>Postoperative graft function was excellent</a:t>
            </a:r>
          </a:p>
        </p:txBody>
      </p:sp>
    </p:spTree>
    <p:extLst>
      <p:ext uri="{BB962C8B-B14F-4D97-AF65-F5344CB8AC3E}">
        <p14:creationId xmlns:p14="http://schemas.microsoft.com/office/powerpoint/2010/main" val="382512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74B95-8421-4B75-B984-6BA88842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44272" cy="3263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04976-F360-49AE-8120-F8650BB66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73844"/>
            <a:ext cx="18287999" cy="3013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C34397-C25A-491A-9B06-A2C0A2FE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3705"/>
            <a:ext cx="18288000" cy="4010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FF5534-1831-4339-BB17-6DF4852E7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350" y="3263704"/>
            <a:ext cx="4728117" cy="5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25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 b="1692"/>
          <a:stretch>
            <a:fillRect/>
          </a:stretch>
        </p:blipFill>
        <p:spPr bwMode="auto">
          <a:xfrm>
            <a:off x="3171827" y="2445495"/>
            <a:ext cx="10624856" cy="768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0015"/>
            <a:ext cx="13677900" cy="13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2"/>
          <p:cNvSpPr txBox="1">
            <a:spLocks noChangeArrowheads="1"/>
          </p:cNvSpPr>
          <p:nvPr/>
        </p:nvSpPr>
        <p:spPr bwMode="auto">
          <a:xfrm>
            <a:off x="6837758" y="8324225"/>
            <a:ext cx="8723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ClrTx/>
              <a:buNone/>
            </a:pPr>
            <a:r>
              <a:rPr lang="en-US" altLang="en-US" sz="1650" dirty="0">
                <a:solidFill>
                  <a:srgbClr val="000000"/>
                </a:solidFill>
              </a:rPr>
              <a:t>( &lt; 6%)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8793518" y="8586074"/>
            <a:ext cx="118333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ClrTx/>
              <a:buNone/>
            </a:pPr>
            <a:r>
              <a:rPr lang="en-US" altLang="en-US" sz="1650" dirty="0">
                <a:solidFill>
                  <a:srgbClr val="000000"/>
                </a:solidFill>
              </a:rPr>
              <a:t>(6 to 66%)</a:t>
            </a:r>
          </a:p>
        </p:txBody>
      </p:sp>
      <p:sp>
        <p:nvSpPr>
          <p:cNvPr id="81926" name="TextBox 6"/>
          <p:cNvSpPr txBox="1">
            <a:spLocks noChangeArrowheads="1"/>
          </p:cNvSpPr>
          <p:nvPr/>
        </p:nvSpPr>
        <p:spPr bwMode="auto">
          <a:xfrm>
            <a:off x="7161008" y="8845438"/>
            <a:ext cx="93006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ClrTx/>
              <a:buNone/>
            </a:pPr>
            <a:r>
              <a:rPr lang="en-US" altLang="en-US" sz="1650" dirty="0">
                <a:solidFill>
                  <a:srgbClr val="000000"/>
                </a:solidFill>
              </a:rPr>
              <a:t>( &gt;66%)</a:t>
            </a:r>
          </a:p>
        </p:txBody>
      </p:sp>
      <p:sp>
        <p:nvSpPr>
          <p:cNvPr id="81927" name="TextBox 3"/>
          <p:cNvSpPr txBox="1">
            <a:spLocks noChangeArrowheads="1"/>
          </p:cNvSpPr>
          <p:nvPr/>
        </p:nvSpPr>
        <p:spPr bwMode="auto">
          <a:xfrm rot="-5400000">
            <a:off x="1874723" y="4709802"/>
            <a:ext cx="27815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ClrTx/>
              <a:buNone/>
            </a:pPr>
            <a:r>
              <a:rPr lang="en-US" altLang="en-US" sz="2700">
                <a:solidFill>
                  <a:srgbClr val="000000"/>
                </a:solidFill>
              </a:rPr>
              <a:t>Patient Survival</a:t>
            </a:r>
          </a:p>
        </p:txBody>
      </p:sp>
      <p:sp>
        <p:nvSpPr>
          <p:cNvPr id="81928" name="TextBox 4"/>
          <p:cNvSpPr txBox="1">
            <a:spLocks noChangeArrowheads="1"/>
          </p:cNvSpPr>
          <p:nvPr/>
        </p:nvSpPr>
        <p:spPr bwMode="auto">
          <a:xfrm>
            <a:off x="6463412" y="1670855"/>
            <a:ext cx="43568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ClrTx/>
              <a:buNone/>
            </a:pPr>
            <a:r>
              <a:rPr lang="en-US" altLang="en-US" sz="2400" b="0" dirty="0">
                <a:solidFill>
                  <a:srgbClr val="000000"/>
                </a:solidFill>
              </a:rPr>
              <a:t>Ann </a:t>
            </a:r>
            <a:r>
              <a:rPr lang="en-US" altLang="en-US" sz="2400" b="0" dirty="0" err="1">
                <a:solidFill>
                  <a:srgbClr val="000000"/>
                </a:solidFill>
              </a:rPr>
              <a:t>Hepatol</a:t>
            </a:r>
            <a:r>
              <a:rPr lang="en-US" altLang="en-US" sz="2400" b="0" dirty="0">
                <a:solidFill>
                  <a:srgbClr val="000000"/>
                </a:solidFill>
              </a:rPr>
              <a:t> 2012; 11: 891-98.</a:t>
            </a:r>
          </a:p>
        </p:txBody>
      </p:sp>
    </p:spTree>
    <p:extLst>
      <p:ext uri="{BB962C8B-B14F-4D97-AF65-F5344CB8AC3E}">
        <p14:creationId xmlns:p14="http://schemas.microsoft.com/office/powerpoint/2010/main" val="2088543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29" y="0"/>
            <a:ext cx="12211251" cy="1031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1"/>
          <p:cNvSpPr txBox="1">
            <a:spLocks noChangeArrowheads="1"/>
          </p:cNvSpPr>
          <p:nvPr/>
        </p:nvSpPr>
        <p:spPr bwMode="auto">
          <a:xfrm>
            <a:off x="11924099" y="383426"/>
            <a:ext cx="5630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charset="0"/>
              <a:buChar char="•"/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1371600">
              <a:spcBef>
                <a:spcPct val="0"/>
              </a:spcBef>
              <a:buClrTx/>
              <a:buNone/>
            </a:pPr>
            <a:r>
              <a:rPr lang="fr-FR" altLang="en-US" sz="1800" i="1" dirty="0" err="1">
                <a:solidFill>
                  <a:srgbClr val="000000"/>
                </a:solidFill>
              </a:rPr>
              <a:t>Chavin</a:t>
            </a:r>
            <a:r>
              <a:rPr lang="fr-FR" altLang="en-US" sz="1800" i="1" dirty="0">
                <a:solidFill>
                  <a:srgbClr val="000000"/>
                </a:solidFill>
              </a:rPr>
              <a:t> KD et al. Clin Transplant 2013: 27: 732–41.</a:t>
            </a:r>
          </a:p>
        </p:txBody>
      </p:sp>
    </p:spTree>
    <p:extLst>
      <p:ext uri="{BB962C8B-B14F-4D97-AF65-F5344CB8AC3E}">
        <p14:creationId xmlns:p14="http://schemas.microsoft.com/office/powerpoint/2010/main" val="4178820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762000" y="2057400"/>
            <a:ext cx="16764000" cy="800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0115" name="Picture 3" descr="NASH 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" y="9161"/>
            <a:ext cx="192713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NASH</a:t>
            </a:r>
          </a:p>
        </p:txBody>
      </p:sp>
    </p:spTree>
    <p:extLst>
      <p:ext uri="{BB962C8B-B14F-4D97-AF65-F5344CB8AC3E}">
        <p14:creationId xmlns:p14="http://schemas.microsoft.com/office/powerpoint/2010/main" val="1029126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MNASH med perm tr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8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10228"/>
            <a:ext cx="1203085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NASH – trichrome on permanent section</a:t>
            </a:r>
          </a:p>
        </p:txBody>
      </p:sp>
    </p:spTree>
    <p:extLst>
      <p:ext uri="{BB962C8B-B14F-4D97-AF65-F5344CB8AC3E}">
        <p14:creationId xmlns:p14="http://schemas.microsoft.com/office/powerpoint/2010/main" val="1470109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Donation </a:t>
            </a:r>
            <a:r>
              <a:rPr lang="pt-BR" sz="5400" dirty="0" err="1"/>
              <a:t>after</a:t>
            </a:r>
            <a:r>
              <a:rPr lang="pt-BR" sz="5400" dirty="0"/>
              <a:t> </a:t>
            </a:r>
            <a:r>
              <a:rPr lang="pt-BR" sz="5400"/>
              <a:t>Circulatory</a:t>
            </a:r>
            <a:r>
              <a:rPr lang="pt-BR" sz="5400" dirty="0"/>
              <a:t> Death (DCD)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49" y="2336038"/>
            <a:ext cx="17074955" cy="6265491"/>
          </a:xfrm>
        </p:spPr>
        <p:txBody>
          <a:bodyPr/>
          <a:lstStyle/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3200" b="1" dirty="0"/>
              <a:t>Formally known as donation after cardiac death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3200" b="1" dirty="0"/>
              <a:t>Waiting period to declaration of death (warm ischemia time)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3200" b="1" dirty="0"/>
              <a:t>Additional risk of ischemic donor graft injury during agonal period and death declaration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3200" b="1" dirty="0"/>
              <a:t>Stringent donor selection criteria: </a:t>
            </a:r>
            <a:r>
              <a:rPr lang="en-US" sz="3200" b="1" dirty="0"/>
              <a:t>limits on donor age, donor body mass index, and ischemic time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b="1" dirty="0"/>
              <a:t>Specific recipient criteria - high risk recipients 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b="1" dirty="0"/>
              <a:t>Machine perfusion techniques to decrease graft injury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b="1" dirty="0"/>
              <a:t>Increased risk of ischemic biliary complications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5E5B1-3852-4E2D-B682-02F8D83F1E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C5366-652D-42B6-8F3E-20235C656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D4EF4-C8DD-4B1D-B8C6-69D4D8CE4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5664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F724A5-157D-4E20-B32C-C1AC300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8670"/>
            <a:ext cx="10566400" cy="1339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9E6A36-EF67-42B4-80E3-9BF7CEB4C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200" y="-1"/>
            <a:ext cx="7884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58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BCE19-B810-4DA8-9F7D-7A81E72B6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3836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103B82-F164-47C4-B469-BA14AB701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56529"/>
            <a:ext cx="18288000" cy="6516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363C9-E651-484E-A561-45C6EFA49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6342" y="1901123"/>
            <a:ext cx="7270595" cy="6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88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BCE19-B810-4DA8-9F7D-7A81E72B6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452803" cy="445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0EE36-4E1F-4C53-8C3F-8D2A58A13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7700"/>
            <a:ext cx="18288000" cy="5829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2347A-E735-4940-A5E5-40DAC2D73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762" y="2387267"/>
            <a:ext cx="7270595" cy="6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26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C73B-70A0-46A7-A48B-0616DF6A5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44C7B-1D28-4433-9A99-B96047A3AF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7F521-20B6-404B-B8BA-853B009C1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45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2DA714-F1A1-48A5-9D3D-C57468EC8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1220"/>
            <a:ext cx="18288000" cy="48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2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C73B-70A0-46A7-A48B-0616DF6A5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44C7B-1D28-4433-9A99-B96047A3AF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7F521-20B6-404B-B8BA-853B009C1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C2BD2-BC19-4996-9F41-1C1EBA09E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" y="0"/>
            <a:ext cx="18273252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E3B127-53F7-4B84-8603-1FA5B7B59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66" y="9595114"/>
            <a:ext cx="7047571" cy="5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91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1704-33A5-4BB3-B370-30ADE818B8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765B2-E0B7-46A2-9A5C-48D3A6117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A79B4-EA0E-49B7-B58D-7C8049E8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331BD-8C3E-4875-B123-535367818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31" y="9905481"/>
            <a:ext cx="4792419" cy="3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29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26"/>
            <a:ext cx="18287999" cy="102265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9269" y="9303244"/>
            <a:ext cx="788309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</a:rPr>
              <a:t>Donation after circulatory death </a:t>
            </a:r>
          </a:p>
          <a:p>
            <a:pPr algn="ctr" defTabSz="1371600"/>
            <a:r>
              <a:rPr lang="en-US" sz="2700" b="1" dirty="0">
                <a:solidFill>
                  <a:srgbClr val="FFFFFF"/>
                </a:solidFill>
                <a:latin typeface="Calibri" panose="020F0502020204030204" pitchFamily="34" charset="0"/>
              </a:rPr>
              <a:t>AST and ALT rising prior to declaration of death</a:t>
            </a:r>
          </a:p>
        </p:txBody>
      </p:sp>
    </p:spTree>
    <p:extLst>
      <p:ext uri="{BB962C8B-B14F-4D97-AF65-F5344CB8AC3E}">
        <p14:creationId xmlns:p14="http://schemas.microsoft.com/office/powerpoint/2010/main" val="2110712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0"/>
            <a:ext cx="1818952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55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athology\Gross Images\Gross Photography CCD\S19-19950\S19-19950_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3" b="17733"/>
          <a:stretch/>
        </p:blipFill>
        <p:spPr bwMode="auto">
          <a:xfrm>
            <a:off x="-2" y="0"/>
            <a:ext cx="1837222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50170" y="0"/>
            <a:ext cx="9492342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Allograft failed and was replaced on POD 4</a:t>
            </a:r>
          </a:p>
        </p:txBody>
      </p:sp>
    </p:spTree>
    <p:extLst>
      <p:ext uri="{BB962C8B-B14F-4D97-AF65-F5344CB8AC3E}">
        <p14:creationId xmlns:p14="http://schemas.microsoft.com/office/powerpoint/2010/main" val="1227689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D6A1F-FA24-42E1-A284-FAA31D876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1F53C-4454-41D5-8F9F-F767AB9CCA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0E4DF-FD18-49CC-8D74-3BD4810E7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3666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3CE4EC-340B-49F4-8413-F7DFA44AC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556" y="3696560"/>
            <a:ext cx="9545444" cy="6066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6E432-C6B4-4E17-B341-0B719EEE0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96560"/>
            <a:ext cx="8742556" cy="606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17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464D-9380-4030-A523-477F0C05F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4AE4A-990C-4C59-A967-9F5FA3447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34D8B-AE88-4EDD-8A68-8993EA1AE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641079" cy="2082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295E6A-B9F9-40AB-89A7-AE5CD85FF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5991"/>
            <a:ext cx="8641081" cy="796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6750CB-C6CB-41C1-A7CF-8817B9EE8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926080"/>
            <a:ext cx="8641081" cy="7360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481DF9-A871-4F63-BECD-89657335E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1081" y="0"/>
            <a:ext cx="9646918" cy="1028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0B771-903E-41B5-A47C-17A85B26E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046" y="1993638"/>
            <a:ext cx="7007017" cy="6456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EA5FB4-7887-4173-BEF5-926FEBA4B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0973" y="1502737"/>
            <a:ext cx="2810107" cy="434898"/>
          </a:xfrm>
          <a:prstGeom prst="rect">
            <a:avLst/>
          </a:prstGeom>
        </p:spPr>
      </p:pic>
      <p:sp>
        <p:nvSpPr>
          <p:cNvPr id="16" name="AutoShape 2">
            <a:extLst>
              <a:ext uri="{FF2B5EF4-FFF2-40B4-BE49-F238E27FC236}">
                <a16:creationId xmlns:a16="http://schemas.microsoft.com/office/drawing/2014/main" id="{D119E4BA-2AA7-433C-A2CB-FD3B251D92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B3D6E-6818-4CD5-95F2-C31DF9D4BE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Clinical History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93295-8393-4C32-9D0A-A4303F744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b="1" dirty="0"/>
              <a:t>58 year old M with cirrhosis due to chronic HCV hepatitis </a:t>
            </a:r>
          </a:p>
          <a:p>
            <a:r>
              <a:rPr lang="en-US" sz="3600" b="1" dirty="0"/>
              <a:t>Underwent successful TARE of 3 HCCs</a:t>
            </a:r>
          </a:p>
          <a:p>
            <a:r>
              <a:rPr lang="en-US" sz="3600" b="1" dirty="0"/>
              <a:t>Now undergoes liver transplant – donor liver obtained after circulatory death (DCD)</a:t>
            </a:r>
          </a:p>
          <a:p>
            <a:r>
              <a:rPr lang="en-US" sz="3600" b="1" dirty="0"/>
              <a:t>Rising serum TB and </a:t>
            </a:r>
            <a:r>
              <a:rPr lang="en-US" sz="3600" b="1" dirty="0" err="1"/>
              <a:t>alk</a:t>
            </a:r>
            <a:r>
              <a:rPr lang="en-US" sz="3600" b="1" dirty="0"/>
              <a:t> </a:t>
            </a:r>
            <a:r>
              <a:rPr lang="en-US" sz="3600" b="1" dirty="0" err="1"/>
              <a:t>phos</a:t>
            </a:r>
            <a:r>
              <a:rPr lang="en-US" sz="3600" b="1" dirty="0"/>
              <a:t> one year after transplant</a:t>
            </a:r>
          </a:p>
          <a:p>
            <a:r>
              <a:rPr lang="en-US" sz="3600" b="1" dirty="0"/>
              <a:t>Imaging reveals multiple intrahepatic biliary strictures in both lobes</a:t>
            </a:r>
          </a:p>
          <a:p>
            <a:r>
              <a:rPr lang="en-US" sz="3600" b="1" dirty="0"/>
              <a:t>Stenting unsuccessful (no evidence of recurrent HCC)</a:t>
            </a:r>
          </a:p>
          <a:p>
            <a:r>
              <a:rPr lang="en-US" sz="3600" b="1" dirty="0"/>
              <a:t>Re-transplantation performed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49051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33C6-B9A7-42A4-94AB-FBEC28A26E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E6B07-4458-46A2-A39D-034E65880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22EA8-68F0-4A24-AB79-0B76CB4B7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1"/>
            <a:ext cx="182499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16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33C6-B9A7-42A4-94AB-FBEC28A26E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E6B07-4458-46A2-A39D-034E65880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E1E72-C4CC-45D8-8F85-3ECD611F3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06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33C6-B9A7-42A4-94AB-FBEC28A26E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E6B07-4458-46A2-A39D-034E65880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1587D-7913-42EC-A43B-1F69A3BDD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499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71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C8E8-8EC0-4368-8C8E-93E97219EF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B272-8FE8-453A-8F1F-92AC431C6E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DEA92-8B93-487B-99EA-EB4ABFB5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99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98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Expanding the Donor Pool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390321"/>
            <a:ext cx="17468850" cy="6776539"/>
          </a:xfrm>
        </p:spPr>
        <p:txBody>
          <a:bodyPr/>
          <a:lstStyle/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dirty="0"/>
              <a:t>Use of living donors</a:t>
            </a:r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dirty="0"/>
              <a:t>Use of HCV positive donor organs</a:t>
            </a:r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dirty="0"/>
              <a:t>Use of steatotic donor organs</a:t>
            </a:r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dirty="0"/>
              <a:t>Use of donor organs harvested after circulatory death (DCD)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5400" b="0" i="1" u="none" strike="noStrike" kern="1200" cap="none" spc="0" normalizeH="0" baseline="0" noProof="0" dirty="0">
                <a:ln>
                  <a:noFill/>
                </a:ln>
                <a:solidFill>
                  <a:srgbClr val="5657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ABO incompatible donor organs</a:t>
            </a:r>
            <a:endParaRPr lang="pt-BR" sz="5400" dirty="0"/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5400" i="1" dirty="0"/>
              <a:t>Normothermic machine perfusion of donor organs</a:t>
            </a:r>
          </a:p>
          <a:p>
            <a:pPr marL="571500" indent="-571500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14107687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obrigado(A)!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60FB5A0C-241A-45C4-9C3E-071047CDE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>
            <a:extLst>
              <a:ext uri="{FF2B5EF4-FFF2-40B4-BE49-F238E27FC236}">
                <a16:creationId xmlns:a16="http://schemas.microsoft.com/office/drawing/2014/main" id="{81544CC6-673B-4950-865A-6F5F20C8A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>
            <a:extLst>
              <a:ext uri="{FF2B5EF4-FFF2-40B4-BE49-F238E27FC236}">
                <a16:creationId xmlns:a16="http://schemas.microsoft.com/office/drawing/2014/main" id="{87ED1E3E-5A86-4CF1-8EB3-A9289A368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0" b="39589"/>
          <a:stretch>
            <a:fillRect/>
          </a:stretch>
        </p:blipFill>
        <p:spPr bwMode="auto">
          <a:xfrm>
            <a:off x="2286000" y="5381625"/>
            <a:ext cx="137160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5" name="Straight Connector 5">
            <a:extLst>
              <a:ext uri="{FF2B5EF4-FFF2-40B4-BE49-F238E27FC236}">
                <a16:creationId xmlns:a16="http://schemas.microsoft.com/office/drawing/2014/main" id="{FC8125B2-6960-4675-B99F-A9B8551BB8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44000" y="0"/>
            <a:ext cx="0" cy="514350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89E57-4EFB-4843-AED4-1F3229A76D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5A6F26-30F3-42D1-9E0F-1E474ACFC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11840"/>
              </p:ext>
            </p:extLst>
          </p:nvPr>
        </p:nvGraphicFramePr>
        <p:xfrm>
          <a:off x="0" y="0"/>
          <a:ext cx="6494340" cy="10287003"/>
        </p:xfrm>
        <a:graphic>
          <a:graphicData uri="http://schemas.openxmlformats.org/drawingml/2006/table">
            <a:tbl>
              <a:tblPr/>
              <a:tblGrid>
                <a:gridCol w="2164780">
                  <a:extLst>
                    <a:ext uri="{9D8B030D-6E8A-4147-A177-3AD203B41FA5}">
                      <a16:colId xmlns:a16="http://schemas.microsoft.com/office/drawing/2014/main" val="4142711417"/>
                    </a:ext>
                  </a:extLst>
                </a:gridCol>
                <a:gridCol w="2164780">
                  <a:extLst>
                    <a:ext uri="{9D8B030D-6E8A-4147-A177-3AD203B41FA5}">
                      <a16:colId xmlns:a16="http://schemas.microsoft.com/office/drawing/2014/main" val="2791291901"/>
                    </a:ext>
                  </a:extLst>
                </a:gridCol>
                <a:gridCol w="2164780">
                  <a:extLst>
                    <a:ext uri="{9D8B030D-6E8A-4147-A177-3AD203B41FA5}">
                      <a16:colId xmlns:a16="http://schemas.microsoft.com/office/drawing/2014/main" val="626418293"/>
                    </a:ext>
                  </a:extLst>
                </a:gridCol>
              </a:tblGrid>
              <a:tr h="825128">
                <a:tc>
                  <a:txBody>
                    <a:bodyPr/>
                    <a:lstStyle/>
                    <a:p>
                      <a:r>
                        <a:rPr lang="en-US" sz="1400" b="1" baseline="0">
                          <a:effectLst/>
                        </a:rPr>
                        <a:t>Center Name</a:t>
                      </a:r>
                      <a:endParaRPr lang="en-US" sz="1400" baseline="0">
                        <a:effectLst/>
                      </a:endParaRP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>
                          <a:effectLst/>
                        </a:rPr>
                        <a:t>Living Donor Liver</a:t>
                      </a:r>
                      <a:br>
                        <a:rPr lang="en-US" sz="1400" b="1" baseline="0">
                          <a:effectLst/>
                        </a:rPr>
                      </a:br>
                      <a:r>
                        <a:rPr lang="en-US" sz="1400" b="1" baseline="0">
                          <a:effectLst/>
                        </a:rPr>
                        <a:t>Transplants in 2021</a:t>
                      </a:r>
                      <a:endParaRPr lang="en-US" sz="1400" baseline="0">
                        <a:effectLst/>
                      </a:endParaRP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>
                          <a:effectLst/>
                        </a:rPr>
                        <a:t>Living Donor Liver</a:t>
                      </a:r>
                      <a:br>
                        <a:rPr lang="en-US" sz="1400" b="1" baseline="0">
                          <a:effectLst/>
                        </a:rPr>
                      </a:br>
                      <a:r>
                        <a:rPr lang="en-US" sz="1400" b="1" baseline="0">
                          <a:effectLst/>
                        </a:rPr>
                        <a:t>Transplants in 2022</a:t>
                      </a:r>
                      <a:endParaRPr lang="en-US" sz="1400" baseline="0">
                        <a:effectLst/>
                      </a:endParaRP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616528"/>
                  </a:ext>
                </a:extLst>
              </a:tr>
              <a:tr h="623215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University of Pittsburgh Medical Center 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72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76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770032"/>
                  </a:ext>
                </a:extLst>
              </a:tr>
              <a:tr h="1027041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University Hospital, University of TX Health Sciences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46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49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108188"/>
                  </a:ext>
                </a:extLst>
              </a:tr>
              <a:tr h="242867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Cleveland Clinic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33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29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35668"/>
                  </a:ext>
                </a:extLst>
              </a:tr>
              <a:tr h="825128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University of California San Francisco Medical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24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26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169350"/>
                  </a:ext>
                </a:extLst>
              </a:tr>
              <a:tr h="623215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University of Washington Medical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effectLst/>
                        </a:rPr>
                        <a:t>12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effectLst/>
                        </a:rPr>
                        <a:t>25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745845"/>
                  </a:ext>
                </a:extLst>
              </a:tr>
              <a:tr h="421302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Keck Hospital of USC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26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24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803672"/>
                  </a:ext>
                </a:extLst>
              </a:tr>
              <a:tr h="421302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Johns Hopkins Hospital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19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22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62768"/>
                  </a:ext>
                </a:extLst>
              </a:tr>
              <a:tr h="825128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VCU Health Systems Authority, VCU Medical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19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effectLst/>
                        </a:rPr>
                        <a:t>21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016696"/>
                  </a:ext>
                </a:extLst>
              </a:tr>
              <a:tr h="1027041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New York Presbyterian Hospital/Columbia University Medical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13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18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18053"/>
                  </a:ext>
                </a:extLst>
              </a:tr>
              <a:tr h="421302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Lahey Clinic Medical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18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17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330105"/>
                  </a:ext>
                </a:extLst>
              </a:tr>
              <a:tr h="466388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Baylor University Medical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10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15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918642"/>
                  </a:ext>
                </a:extLst>
              </a:tr>
              <a:tr h="825128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University of Colorado Hospital/Health Science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10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15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890920"/>
                  </a:ext>
                </a:extLst>
              </a:tr>
              <a:tr h="623215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Hospital of the University of Pennsylvania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16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14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303417"/>
                  </a:ext>
                </a:extLst>
              </a:tr>
              <a:tr h="623215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University of Chicago Medical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effectLst/>
                        </a:rPr>
                        <a:t>9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14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961038"/>
                  </a:ext>
                </a:extLst>
              </a:tr>
              <a:tr h="466388">
                <a:tc>
                  <a:txBody>
                    <a:bodyPr/>
                    <a:lstStyle/>
                    <a:p>
                      <a:r>
                        <a:rPr lang="en-US" sz="1400" baseline="0">
                          <a:effectLst/>
                        </a:rPr>
                        <a:t>Intermountain Medical Center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>
                          <a:effectLst/>
                        </a:rPr>
                        <a:t>7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effectLst/>
                        </a:rPr>
                        <a:t>13</a:t>
                      </a:r>
                    </a:p>
                  </a:txBody>
                  <a:tcPr marL="18466" marR="18466" marT="9233" marB="92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74772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AC6F3CF-8ACC-4DBE-840C-7A091B164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341" y="-1"/>
            <a:ext cx="11793659" cy="1617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CC690-7FD4-44C7-BDD2-866966A98C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" t="-655" r="-85" b="20655"/>
          <a:stretch/>
        </p:blipFill>
        <p:spPr>
          <a:xfrm>
            <a:off x="6408173" y="1505241"/>
            <a:ext cx="11879827" cy="8781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E8D08D-742A-49C9-B8CF-A0080F9E1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193" y="633647"/>
            <a:ext cx="4059044" cy="4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17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FF86-0076-4873-AE1E-F85D9DB90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7A696-B740-495A-9202-0AC5CDB4B0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5C043-3BFA-4F18-9BB3-F0FE2633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08"/>
            <a:ext cx="18326554" cy="3463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AB28EA-3EE6-4BF1-9B28-46843340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4720"/>
            <a:ext cx="18319184" cy="6822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8EFFF-C937-47D8-9B26-C90E011CE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4472" y="1416072"/>
            <a:ext cx="8318341" cy="6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FF86-0076-4873-AE1E-F85D9DB90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7A696-B740-495A-9202-0AC5CDB4B0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5C043-3BFA-4F18-9BB3-F0FE26336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8"/>
            <a:ext cx="18326554" cy="346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4E56CC-F481-448D-9F2D-9518A8FE2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472" y="1416072"/>
            <a:ext cx="8318341" cy="648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E350D0-2A71-45DE-8C70-880A590F2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9609"/>
            <a:ext cx="18288000" cy="68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69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9984-DD0A-4780-BFF8-F25E970643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B7A4A-7202-4644-8681-04BE7CDF02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B31A2-CB2F-4CA9-9BD8-2F7879E60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6411"/>
            <a:ext cx="18288000" cy="5906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74948-B096-441E-9D6A-3D55CADD7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5243"/>
            <a:ext cx="18288000" cy="4086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6789B1-A7B4-4479-B906-D18C32B1C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535" y="1768588"/>
            <a:ext cx="5575610" cy="49065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2807A8-C08D-440F-9A68-9B43083A44CF}"/>
              </a:ext>
            </a:extLst>
          </p:cNvPr>
          <p:cNvCxnSpPr/>
          <p:nvPr/>
        </p:nvCxnSpPr>
        <p:spPr>
          <a:xfrm>
            <a:off x="13916722" y="825190"/>
            <a:ext cx="32561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987093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0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2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4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9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3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34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6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9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Props1.xml><?xml version="1.0" encoding="utf-8"?>
<ds:datastoreItem xmlns:ds="http://schemas.openxmlformats.org/officeDocument/2006/customXml" ds:itemID="{6AB46AE8-5574-4C75-A7F3-52848D470A6D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25464077-AB32-4500-9AA0-3C20B1FFFFB3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1896EAC7-7CD3-4D21-9B33-72982BD7A18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3269A0B8-8114-4647-BC98-467BBF9A5010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C641A458-F427-4DB4-84F8-D94352121970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11B2750D-FB0B-4471-BEE5-270A209584B3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AB8428EE-4771-4A05-BC49-B9FCDB45C034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337D7111-DB24-40D7-A3FD-9D1C3C51A4E5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04F5F1F9-C670-4FA7-91D1-B158E4080034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9228E93F-F166-4D30-951B-98F3A76D4987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D5598C00-BD09-47F9-8817-50027CE35807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5C587DBA-3419-4CFC-94D5-1CB685547F2D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5D75E0C7-FDD0-4B99-A232-84D2F9F1C162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0F74D379-8B28-4141-B942-FFA69115A53A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DDA3E4D9-8CF2-427B-86F0-2CD837B2BDED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1296</TotalTime>
  <Words>748</Words>
  <Application>Microsoft Office PowerPoint</Application>
  <PresentationFormat>Personalizar</PresentationFormat>
  <Paragraphs>132</Paragraphs>
  <Slides>57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57</vt:i4>
      </vt:variant>
    </vt:vector>
  </HeadingPairs>
  <TitlesOfParts>
    <vt:vector size="68" baseType="lpstr">
      <vt:lpstr>Arial</vt:lpstr>
      <vt:lpstr>Calibri</vt:lpstr>
      <vt:lpstr>Calibri Bold</vt:lpstr>
      <vt:lpstr>Calibri Light</vt:lpstr>
      <vt:lpstr>Tahoma</vt:lpstr>
      <vt:lpstr>Congresso de Patologia</vt:lpstr>
      <vt:lpstr>2_Office Theme</vt:lpstr>
      <vt:lpstr>1_Default Design</vt:lpstr>
      <vt:lpstr>1_Office Theme</vt:lpstr>
      <vt:lpstr>Office Theme</vt:lpstr>
      <vt:lpstr>1_Congresso de Patologia</vt:lpstr>
      <vt:lpstr>Inovações em transplante de fígado – O impacto para o patologista</vt:lpstr>
      <vt:lpstr>Declaração de Conflito de Interesse</vt:lpstr>
      <vt:lpstr>Expanding the Donor Pool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Slide Title</vt:lpstr>
      <vt:lpstr>Apresentação do PowerPoint</vt:lpstr>
      <vt:lpstr>Frozen Section Evaluation of HCV Positive Donor Biopsies: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Recurrent chronic HCV hepatitis (G1, S1) after SVR</vt:lpstr>
      <vt:lpstr>Recurrent chronic HCV hepatitis (G3, S3) after SVR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Título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Donation after Circulatory Death (DCD)</vt:lpstr>
      <vt:lpstr>Slide Title</vt:lpstr>
      <vt:lpstr>Slide Title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Clinical History</vt:lpstr>
      <vt:lpstr>Apresentação do PowerPoint</vt:lpstr>
      <vt:lpstr>Apresentação do PowerPoint</vt:lpstr>
      <vt:lpstr>Apresentação do PowerPoint</vt:lpstr>
      <vt:lpstr>Apresentação do PowerPoint</vt:lpstr>
      <vt:lpstr>Expanding the Donor Pool</vt:lpstr>
      <vt:lpstr>obrigado(A)!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 PRODUÇÕES</cp:lastModifiedBy>
  <cp:revision>38</cp:revision>
  <dcterms:created xsi:type="dcterms:W3CDTF">2024-02-22T18:43:09Z</dcterms:created>
  <dcterms:modified xsi:type="dcterms:W3CDTF">2024-05-30T11:14:57Z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